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9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</p:sldMasterIdLst>
  <p:notesMasterIdLst>
    <p:notesMasterId r:id="rId17"/>
  </p:notesMasterIdLst>
  <p:handoutMasterIdLst>
    <p:handoutMasterId r:id="rId18"/>
  </p:handoutMasterIdLst>
  <p:sldIdLst>
    <p:sldId id="269" r:id="rId3"/>
    <p:sldId id="279" r:id="rId4"/>
    <p:sldId id="294" r:id="rId5"/>
    <p:sldId id="288" r:id="rId6"/>
    <p:sldId id="295" r:id="rId7"/>
    <p:sldId id="274" r:id="rId8"/>
    <p:sldId id="275" r:id="rId9"/>
    <p:sldId id="280" r:id="rId10"/>
    <p:sldId id="282" r:id="rId11"/>
    <p:sldId id="278" r:id="rId12"/>
    <p:sldId id="291" r:id="rId13"/>
    <p:sldId id="296" r:id="rId14"/>
    <p:sldId id="297" r:id="rId15"/>
    <p:sldId id="290" r:id="rId16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 Retzlaff" initials="MR" lastIdx="44" clrIdx="0">
    <p:extLst>
      <p:ext uri="{19B8F6BF-5375-455C-9EA6-DF929625EA0E}">
        <p15:presenceInfo xmlns:p15="http://schemas.microsoft.com/office/powerpoint/2012/main" userId="874654ead53cf3b3" providerId="Windows Live"/>
      </p:ext>
    </p:extLst>
  </p:cmAuthor>
  <p:cmAuthor id="2" name="Lennart Kaussen" initials="LK" lastIdx="3" clrIdx="1">
    <p:extLst>
      <p:ext uri="{19B8F6BF-5375-455C-9EA6-DF929625EA0E}">
        <p15:presenceInfo xmlns:p15="http://schemas.microsoft.com/office/powerpoint/2012/main" userId="2e5805316ca2118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70AD47"/>
    <a:srgbClr val="5B9BD5"/>
    <a:srgbClr val="FFC000"/>
    <a:srgbClr val="FFE8CB"/>
    <a:srgbClr val="D5E3CF"/>
    <a:srgbClr val="D2DEEF"/>
    <a:srgbClr val="A4ABA1"/>
    <a:srgbClr val="7774AA"/>
    <a:srgbClr val="8BF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92362" autoAdjust="0"/>
  </p:normalViewPr>
  <p:slideViewPr>
    <p:cSldViewPr snapToGrid="0" snapToObjects="1" showGuides="1">
      <p:cViewPr varScale="1">
        <p:scale>
          <a:sx n="103" d="100"/>
          <a:sy n="103" d="100"/>
        </p:scale>
        <p:origin x="11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9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8T18:08:16.853" idx="30">
    <p:pos x="7420" y="3336"/>
    <p:text>[1]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8T18:08:32.340" idx="31">
    <p:pos x="5160" y="2007"/>
    <p:text>[2]</p:text>
    <p:extLst>
      <p:ext uri="{C676402C-5697-4E1C-873F-D02D1690AC5C}">
        <p15:threadingInfo xmlns:p15="http://schemas.microsoft.com/office/powerpoint/2012/main" timeZoneBias="-60"/>
      </p:ext>
    </p:extLst>
  </p:cm>
  <p:cm authorId="1" dt="2020-01-09T17:37:36.708" idx="40">
    <p:pos x="10" y="10"/>
    <p:text>Digitalisierung
Automatisation</p:text>
    <p:extLst mod="1"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6T09:49:48.865" idx="35">
    <p:pos x="5137" y="1098"/>
    <p:text>[4]</p:text>
    <p:extLst>
      <p:ext uri="{C676402C-5697-4E1C-873F-D02D1690AC5C}">
        <p15:threadingInfo xmlns:p15="http://schemas.microsoft.com/office/powerpoint/2012/main" timeZoneBias="-60"/>
      </p:ext>
    </p:extLst>
  </p:cm>
  <p:cm authorId="1" dt="2020-01-09T17:38:36.985" idx="41">
    <p:pos x="10" y="10"/>
    <p:text>Open Hub -&gt; Katalog an Open Source Software
Die Versionsverwaltung im Internet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6T09:50:03.872" idx="36">
    <p:pos x="3112" y="2303"/>
    <p:text>[5]</p:text>
    <p:extLst>
      <p:ext uri="{C676402C-5697-4E1C-873F-D02D1690AC5C}">
        <p15:threadingInfo xmlns:p15="http://schemas.microsoft.com/office/powerpoint/2012/main" timeZoneBias="-60"/>
      </p:ext>
    </p:extLst>
  </p:cm>
  <p:cm authorId="1" dt="2020-01-06T09:50:10.538" idx="37">
    <p:pos x="5383" y="2303"/>
    <p:text>[6]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9T17:42:58.685" idx="42">
    <p:pos x="10" y="10"/>
    <p:text>Ziel: Erklärung Git, aber wie?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9T17:44:41.575" idx="43">
    <p:pos x="10" y="10"/>
    <p:text>Dokumentation der git Funktionen eingrenzen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3:39.682" idx="6">
    <p:pos x="3933" y="2431"/>
    <p:text>[3]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6T09:51:45.678" idx="38">
    <p:pos x="4242" y="2376"/>
    <p:text>[7]</p:text>
    <p:extLst>
      <p:ext uri="{C676402C-5697-4E1C-873F-D02D1690AC5C}">
        <p15:threadingInfo xmlns:p15="http://schemas.microsoft.com/office/powerpoint/2012/main" timeZoneBias="-60"/>
      </p:ext>
    </p:extLst>
  </p:cm>
  <p:cm authorId="1" dt="2020-01-06T09:51:49.844" idx="39">
    <p:pos x="5921" y="2656"/>
    <p:text>[8]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9T18:00:54.232" idx="44">
    <p:pos x="10" y="10"/>
    <p:text>Inhalte geben sich aus der vorherigen Eingrenzung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12.01.2020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3.png>
</file>

<file path=ppt/media/image4.jp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12.01.2020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Gründe :	- Digitalisierung</a:t>
            </a:r>
          </a:p>
          <a:p>
            <a:r>
              <a:rPr lang="de-DE" dirty="0"/>
              <a:t>	- Automatisierung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5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Open Hub -&gt; Katalog an Open Source Software</a:t>
            </a:r>
          </a:p>
          <a:p>
            <a:r>
              <a:rPr lang="de-DE" dirty="0" err="1"/>
              <a:t>Git</a:t>
            </a:r>
            <a:r>
              <a:rPr lang="de-DE" dirty="0"/>
              <a:t> ist die Versionsverwaltung im Internet</a:t>
            </a:r>
          </a:p>
          <a:p>
            <a:r>
              <a:rPr lang="de-DE" dirty="0"/>
              <a:t>Noch nicht ganz im kommerziellen Teil angekommen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8546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Ziel: Erklärung </a:t>
            </a:r>
            <a:r>
              <a:rPr lang="de-DE" dirty="0" err="1"/>
              <a:t>Git</a:t>
            </a:r>
            <a:r>
              <a:rPr lang="de-DE" dirty="0"/>
              <a:t>, aber wie?</a:t>
            </a:r>
          </a:p>
          <a:p>
            <a:r>
              <a:rPr lang="de-DE" dirty="0"/>
              <a:t>Langfristig -&gt; </a:t>
            </a:r>
            <a:r>
              <a:rPr lang="de-DE" dirty="0" err="1"/>
              <a:t>kommandozeile</a:t>
            </a:r>
            <a:r>
              <a:rPr lang="de-DE" dirty="0"/>
              <a:t> bleibt gleich (abstrakt)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714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Dokumentation der </a:t>
            </a:r>
            <a:r>
              <a:rPr lang="de-DE" dirty="0" err="1"/>
              <a:t>git</a:t>
            </a:r>
            <a:r>
              <a:rPr lang="de-DE" dirty="0"/>
              <a:t> Funktionen eingrenzen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7998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 mach ich das in </a:t>
            </a:r>
            <a:r>
              <a:rPr lang="de-DE" dirty="0" err="1"/>
              <a:t>git</a:t>
            </a:r>
            <a:r>
              <a:rPr lang="de-DE" dirty="0"/>
              <a:t>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33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de-DE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140 Kommandos auf 30 reduziert</a:t>
            </a:r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cheat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-sheet ist dann sowas wie ein Nachschlagwerk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 Workflows ist die Erstellung und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zUsammenführung</a:t>
            </a: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von Zweigen gemeint</a:t>
            </a:r>
          </a:p>
          <a:p>
            <a:pPr marL="171450" indent="-171450" fontAlgn="base">
              <a:buFont typeface="Arial" panose="020B0604020202020204" pitchFamily="34" charset="0"/>
              <a:buChar char="•"/>
            </a:pPr>
            <a:r>
              <a:rPr lang="de-DE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Addons ist zum Beispiel die Handhabung von </a:t>
            </a:r>
            <a:r>
              <a:rPr lang="de-DE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Binäerdateien</a:t>
            </a:r>
            <a:endParaRPr lang="de-DE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81005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2"/>
          <a:stretch/>
        </p:blipFill>
        <p:spPr>
          <a:xfrm>
            <a:off x="0" y="0"/>
            <a:ext cx="12174830" cy="6858000"/>
          </a:xfrm>
          <a:prstGeom prst="rect">
            <a:avLst/>
          </a:prstGeom>
        </p:spPr>
      </p:pic>
      <p:sp>
        <p:nvSpPr>
          <p:cNvPr id="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 Juni 2017</a:t>
            </a:r>
          </a:p>
        </p:txBody>
      </p:sp>
      <p:sp>
        <p:nvSpPr>
          <p:cNvPr id="8" name="Textplatzhalt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Fakultätsmarke eingeben</a:t>
            </a:r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rgbClr val="626254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Namen der Referenten eingeben</a:t>
            </a:r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687989" y="6190488"/>
            <a:ext cx="2203015" cy="3931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err="1"/>
              <a:t>git</a:t>
            </a:r>
            <a:r>
              <a:rPr lang="de-DE" sz="1000" dirty="0"/>
              <a:t> - Versionskontrolle</a:t>
            </a: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096000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Fakultät der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8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9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4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6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30416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de-DE" dirty="0">
                <a:solidFill>
                  <a:srgbClr val="626254"/>
                </a:solidFill>
              </a:rPr>
              <a:t>Hochschule Pforzheim</a:t>
            </a:r>
            <a:br>
              <a:rPr lang="de-DE" dirty="0"/>
            </a:br>
            <a:r>
              <a:rPr lang="de-DE" dirty="0"/>
              <a:t>Fakultät der Technik</a:t>
            </a:r>
            <a:endParaRPr lang="de-DE" dirty="0">
              <a:solidFill>
                <a:srgbClr val="626254"/>
              </a:solidFill>
            </a:endParaRPr>
          </a:p>
          <a:p>
            <a:r>
              <a:rPr lang="de-DE" dirty="0">
                <a:solidFill>
                  <a:srgbClr val="626254"/>
                </a:solidFill>
              </a:rPr>
              <a:t>Entwicklung eines Tutorials für die Versionsverwaltung mit </a:t>
            </a:r>
          </a:p>
          <a:p>
            <a:r>
              <a:rPr lang="de-DE" sz="1800" dirty="0">
                <a:solidFill>
                  <a:srgbClr val="626254"/>
                </a:solidFill>
              </a:rPr>
              <a:t>Lennart </a:t>
            </a:r>
            <a:r>
              <a:rPr lang="de-DE" sz="1800" dirty="0" err="1">
                <a:solidFill>
                  <a:srgbClr val="626254"/>
                </a:solidFill>
              </a:rPr>
              <a:t>Kaussen</a:t>
            </a:r>
            <a:endParaRPr lang="de-DE" sz="1800" dirty="0">
              <a:solidFill>
                <a:srgbClr val="626254"/>
              </a:solidFill>
            </a:endParaRPr>
          </a:p>
          <a:p>
            <a:r>
              <a:rPr lang="de-DE" sz="1800" dirty="0">
                <a:solidFill>
                  <a:srgbClr val="626254"/>
                </a:solidFill>
              </a:rPr>
              <a:t>Marc Retzlaff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1338386" y="3593134"/>
            <a:ext cx="4622974" cy="1492250"/>
          </a:xfrm>
        </p:spPr>
        <p:txBody>
          <a:bodyPr/>
          <a:lstStyle/>
          <a:p>
            <a:r>
              <a:rPr lang="en-US" dirty="0"/>
              <a:t>2020-01-13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48781A-AA82-45D9-929F-ADA31C4B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0295" y="5489442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E93D-5270-42C7-BDCF-B0CA409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„Ich hab das schon behoben?!“ – Parallelität in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77084E-611E-474D-860C-5A997B7C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Referenzarchiv welches allgemeinen Stand wiederspiegelt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Abgleich der Projektarchive untereinander 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Änderungen werden der Referenz hinzugefügt (Push)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Neues wird der Referenz entnommen (Pull)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906F9E7E-B64A-45DA-93E4-237A11ACB01D}"/>
              </a:ext>
            </a:extLst>
          </p:cNvPr>
          <p:cNvCxnSpPr/>
          <p:nvPr/>
        </p:nvCxnSpPr>
        <p:spPr>
          <a:xfrm>
            <a:off x="6115817" y="411993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Grafik 37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DBAF1409-ED28-4FF1-A5D8-FD2381932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9512" y="4216547"/>
            <a:ext cx="1209970" cy="829964"/>
          </a:xfrm>
          <a:prstGeom prst="rect">
            <a:avLst/>
          </a:prstGeom>
        </p:spPr>
      </p:pic>
      <p:pic>
        <p:nvPicPr>
          <p:cNvPr id="39" name="Grafik 38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1EFC323A-8831-4170-90EF-858164B9A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518" y="4216547"/>
            <a:ext cx="1209970" cy="829964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EF281A89-D651-4462-9C5F-88AA0D856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574" y="3771660"/>
            <a:ext cx="1274851" cy="1274851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BFE3D512-4DF7-4E40-8470-87270F196761}"/>
              </a:ext>
            </a:extLst>
          </p:cNvPr>
          <p:cNvSpPr txBox="1"/>
          <p:nvPr/>
        </p:nvSpPr>
        <p:spPr>
          <a:xfrm>
            <a:off x="5520360" y="5178291"/>
            <a:ext cx="1151277" cy="579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Referenz</a:t>
            </a:r>
          </a:p>
          <a:p>
            <a:pPr algn="ctr"/>
            <a:r>
              <a:rPr lang="de-DE" dirty="0"/>
              <a:t>Repository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A75DB576-51FA-4973-9CC7-5D4789EE5134}"/>
              </a:ext>
            </a:extLst>
          </p:cNvPr>
          <p:cNvCxnSpPr>
            <a:cxnSpLocks/>
          </p:cNvCxnSpPr>
          <p:nvPr/>
        </p:nvCxnSpPr>
        <p:spPr>
          <a:xfrm rot="10800000">
            <a:off x="4161801" y="4854011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1B3C86AE-CC8E-4E5B-B425-7F29C63E4653}"/>
              </a:ext>
            </a:extLst>
          </p:cNvPr>
          <p:cNvCxnSpPr/>
          <p:nvPr/>
        </p:nvCxnSpPr>
        <p:spPr>
          <a:xfrm>
            <a:off x="4161801" y="4486250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417F8C11-431D-4462-AA8C-1D423D42BBFC}"/>
              </a:ext>
            </a:extLst>
          </p:cNvPr>
          <p:cNvCxnSpPr/>
          <p:nvPr/>
        </p:nvCxnSpPr>
        <p:spPr>
          <a:xfrm>
            <a:off x="6843756" y="4854011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621D3AF3-3F63-43D4-8E1D-4C64B421C91E}"/>
              </a:ext>
            </a:extLst>
          </p:cNvPr>
          <p:cNvCxnSpPr>
            <a:cxnSpLocks/>
          </p:cNvCxnSpPr>
          <p:nvPr/>
        </p:nvCxnSpPr>
        <p:spPr>
          <a:xfrm rot="10800000">
            <a:off x="6843756" y="4486250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feld 52">
            <a:extLst>
              <a:ext uri="{FF2B5EF4-FFF2-40B4-BE49-F238E27FC236}">
                <a16:creationId xmlns:a16="http://schemas.microsoft.com/office/drawing/2014/main" id="{63E07D12-44B3-48C2-AE3A-F8ABE0AE1512}"/>
              </a:ext>
            </a:extLst>
          </p:cNvPr>
          <p:cNvSpPr txBox="1"/>
          <p:nvPr/>
        </p:nvSpPr>
        <p:spPr>
          <a:xfrm>
            <a:off x="7113984" y="419386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Push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A1F15CD1-43FF-437F-AD2D-CA8B5C11770F}"/>
              </a:ext>
            </a:extLst>
          </p:cNvPr>
          <p:cNvSpPr txBox="1"/>
          <p:nvPr/>
        </p:nvSpPr>
        <p:spPr>
          <a:xfrm>
            <a:off x="4412616" y="419386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Push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7B3BF966-5DEA-42CB-AC37-08399CA8CC66}"/>
              </a:ext>
            </a:extLst>
          </p:cNvPr>
          <p:cNvSpPr txBox="1"/>
          <p:nvPr/>
        </p:nvSpPr>
        <p:spPr>
          <a:xfrm>
            <a:off x="7166419" y="488669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Pull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C900428A-87CD-46BA-BC31-3DBEBE44F921}"/>
              </a:ext>
            </a:extLst>
          </p:cNvPr>
          <p:cNvSpPr txBox="1"/>
          <p:nvPr/>
        </p:nvSpPr>
        <p:spPr>
          <a:xfrm>
            <a:off x="4414819" y="488669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Pull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4F3C9C72-353A-4EC9-83A0-A35FCD3B9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4497" y="600658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672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media.discordapp.net/attachments/376001619076186112/658007051120672799/Unbenannt.PNG">
            <a:extLst>
              <a:ext uri="{FF2B5EF4-FFF2-40B4-BE49-F238E27FC236}">
                <a16:creationId xmlns:a16="http://schemas.microsoft.com/office/drawing/2014/main" id="{B1EE1E7D-7207-4C6A-BE42-0632B7CE9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382" y="2699779"/>
            <a:ext cx="4690138" cy="111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24E7702-234E-48E5-9629-9ACDA64A0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29" y="600658"/>
            <a:ext cx="10344294" cy="549271"/>
          </a:xfrm>
        </p:spPr>
        <p:txBody>
          <a:bodyPr>
            <a:normAutofit/>
          </a:bodyPr>
          <a:lstStyle/>
          <a:p>
            <a:r>
              <a:rPr lang="de-DE" dirty="0"/>
              <a:t>„Seit wann gibt es diese Funktion?“ – Nachweisbarkeit in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42C26E-7EC2-41B1-846A-FAA11A75E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Zeilenweise Änderungsübersicht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Schnelle Suche von Änderungen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r>
              <a:rPr lang="de-DE" dirty="0"/>
              <a:t>	 4f3c Fixed </a:t>
            </a:r>
            <a:r>
              <a:rPr lang="de-DE" dirty="0" err="1"/>
              <a:t>Issue</a:t>
            </a:r>
            <a:r>
              <a:rPr lang="de-DE" dirty="0"/>
              <a:t> #3 - Max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26629F1-5656-4C5B-B3F2-FCF327082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865" y="2733689"/>
            <a:ext cx="1390622" cy="1390622"/>
          </a:xfrm>
          <a:prstGeom prst="rect">
            <a:avLst/>
          </a:prstGeom>
        </p:spPr>
      </p:pic>
      <p:pic>
        <p:nvPicPr>
          <p:cNvPr id="9" name="Grafik 8" descr="Hinzufügen">
            <a:extLst>
              <a:ext uri="{FF2B5EF4-FFF2-40B4-BE49-F238E27FC236}">
                <a16:creationId xmlns:a16="http://schemas.microsoft.com/office/drawing/2014/main" id="{45BBEECF-A4C0-4E2B-9B23-82C3CB654B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0528" y="4484693"/>
            <a:ext cx="385194" cy="385194"/>
          </a:xfrm>
          <a:prstGeom prst="rect">
            <a:avLst/>
          </a:prstGeom>
        </p:spPr>
      </p:pic>
      <p:sp>
        <p:nvSpPr>
          <p:cNvPr id="10" name="Minuszeichen 9">
            <a:extLst>
              <a:ext uri="{FF2B5EF4-FFF2-40B4-BE49-F238E27FC236}">
                <a16:creationId xmlns:a16="http://schemas.microsoft.com/office/drawing/2014/main" id="{0A487ADE-8D07-461A-B400-5670FCADE7DC}"/>
              </a:ext>
            </a:extLst>
          </p:cNvPr>
          <p:cNvSpPr/>
          <p:nvPr/>
        </p:nvSpPr>
        <p:spPr>
          <a:xfrm>
            <a:off x="2340528" y="5574962"/>
            <a:ext cx="384165" cy="14449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2" name="Grafik 11" descr="Hinzufügen">
            <a:extLst>
              <a:ext uri="{FF2B5EF4-FFF2-40B4-BE49-F238E27FC236}">
                <a16:creationId xmlns:a16="http://schemas.microsoft.com/office/drawing/2014/main" id="{B3C72B77-2EC4-495F-AC63-8453344B0C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0527" y="4969256"/>
            <a:ext cx="385194" cy="385194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BE1913D-C5EF-4DF2-B98B-679DD25A0DC4}"/>
              </a:ext>
            </a:extLst>
          </p:cNvPr>
          <p:cNvSpPr txBox="1"/>
          <p:nvPr/>
        </p:nvSpPr>
        <p:spPr>
          <a:xfrm>
            <a:off x="2818001" y="4509231"/>
            <a:ext cx="6829338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20: // Umrechnungsfaktor ist 100 (</a:t>
            </a:r>
            <a:r>
              <a:rPr lang="de-DE" dirty="0" err="1">
                <a:latin typeface="Consolas" panose="020B0609020204030204" pitchFamily="49" charset="0"/>
              </a:rPr>
              <a:t>Issue</a:t>
            </a:r>
            <a:r>
              <a:rPr lang="de-DE" dirty="0">
                <a:latin typeface="Consolas" panose="020B0609020204030204" pitchFamily="49" charset="0"/>
              </a:rPr>
              <a:t> #3)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1EAC360-44C4-404C-A54C-705201636D7E}"/>
              </a:ext>
            </a:extLst>
          </p:cNvPr>
          <p:cNvSpPr txBox="1"/>
          <p:nvPr/>
        </p:nvSpPr>
        <p:spPr>
          <a:xfrm>
            <a:off x="2830939" y="4997749"/>
            <a:ext cx="347758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21: b = a / 100;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7784E7D-EF95-4DA5-8643-28E75B9E7E98}"/>
              </a:ext>
            </a:extLst>
          </p:cNvPr>
          <p:cNvSpPr txBox="1"/>
          <p:nvPr/>
        </p:nvSpPr>
        <p:spPr>
          <a:xfrm>
            <a:off x="2830938" y="5477760"/>
            <a:ext cx="332658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20: b = a / 10;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73A522C-96A1-43A4-BFEB-BEF6F675E8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71680" y="600658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78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C7F822-A879-41A1-9EA3-79F2340E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Wartbarkeit in 	     ?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CBFEFC-88B4-4BE1-BC12-1A2C9E4AC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Kennzeichnung von Version mit Etiketten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Sprung zu Ständen in Sekundenschnelle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Isolierte Weiterentwicklung durch Zweige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5FAA58-655D-4AC6-BDEC-AE90D654B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131" y="600658"/>
            <a:ext cx="967782" cy="404058"/>
          </a:xfrm>
          <a:prstGeom prst="rect">
            <a:avLst/>
          </a:prstGeom>
        </p:spPr>
      </p:pic>
      <p:pic>
        <p:nvPicPr>
          <p:cNvPr id="5" name="Grafik 4" descr="Ein Bild, das Uhr, Propeller enthält.&#10;&#10;Automatisch generierte Beschreibung">
            <a:extLst>
              <a:ext uri="{FF2B5EF4-FFF2-40B4-BE49-F238E27FC236}">
                <a16:creationId xmlns:a16="http://schemas.microsoft.com/office/drawing/2014/main" id="{F427FB63-E6FD-4B72-BF42-31893DD1E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0424" y="3512590"/>
            <a:ext cx="4951151" cy="168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62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4D569C-8CBC-419C-A4EF-94C7763F8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Inhalte der Ausarbeitung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FD7B9B-3BD4-4D2B-A55E-4E5D1A08E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29540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Erklärung wichtiger Kommandos (~30) im Verlauf eines Beispiels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Kurzbeschreibung zu wichtigen Use-Cases (</a:t>
            </a:r>
            <a:r>
              <a:rPr lang="de-DE" dirty="0" err="1"/>
              <a:t>cheat</a:t>
            </a:r>
            <a:r>
              <a:rPr lang="de-DE" dirty="0"/>
              <a:t> </a:t>
            </a:r>
            <a:r>
              <a:rPr lang="de-DE" dirty="0" err="1"/>
              <a:t>sheet</a:t>
            </a:r>
            <a:r>
              <a:rPr lang="de-DE" dirty="0"/>
              <a:t>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Ausführliche Erläuterung und Abwägung gängiger Workflows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Aufschlüsselung der Vor- und Nachteile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Erweiterungen von Funktionen durch (externe) </a:t>
            </a:r>
            <a:r>
              <a:rPr lang="de-DE" dirty="0" err="1"/>
              <a:t>Addons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Einstellungen der Entwicklungsumgebung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409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4BDE2-7381-46FB-AB3F-73CB5C850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540912"/>
            <a:ext cx="9528944" cy="549271"/>
          </a:xfrm>
        </p:spPr>
        <p:txBody>
          <a:bodyPr/>
          <a:lstStyle/>
          <a:p>
            <a:r>
              <a:rPr lang="de-DE" dirty="0"/>
              <a:t>Bilderquellen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6D7D88-D093-4E02-8662-AED7BD45B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5" y="1378990"/>
            <a:ext cx="6585121" cy="4267200"/>
          </a:xfrm>
        </p:spPr>
        <p:txBody>
          <a:bodyPr/>
          <a:lstStyle/>
          <a:p>
            <a:r>
              <a:rPr lang="de-DE" sz="800" dirty="0"/>
              <a:t>[1] https://de.wikipedia.org/wiki/Datei:Git-logo.svg</a:t>
            </a:r>
          </a:p>
          <a:p>
            <a:r>
              <a:rPr lang="de-DE" sz="800" dirty="0"/>
              <a:t>[2] https://mccoyderek.files.wordpress.com/2016/07/team.jpg</a:t>
            </a:r>
          </a:p>
          <a:p>
            <a:r>
              <a:rPr lang="de-DE" sz="800" dirty="0"/>
              <a:t>[3] https://codesandbox.io/s/5243r3n82l?from-embed</a:t>
            </a:r>
          </a:p>
          <a:p>
            <a:r>
              <a:rPr lang="de-DE" sz="800" dirty="0"/>
              <a:t>[4] https://www.openhub.net/repositories/compare</a:t>
            </a:r>
          </a:p>
          <a:p>
            <a:r>
              <a:rPr lang="de-DE" sz="800" dirty="0"/>
              <a:t>[5] https://static2.sharepointonline.com/files/fabric/assets/brand-icons/product-fluent/svg/powerpoint_48x1.svg</a:t>
            </a:r>
          </a:p>
          <a:p>
            <a:r>
              <a:rPr lang="de-DE" sz="800" dirty="0"/>
              <a:t>[6] https://static2.sharepointonline.com/files/fabric/assets/brand-icons/product-fluent/svg/word_48x1.svg</a:t>
            </a:r>
          </a:p>
          <a:p>
            <a:r>
              <a:rPr lang="de-DE" sz="800" dirty="0"/>
              <a:t>[7] https://www.pngfly.com/png-87gk6i/</a:t>
            </a:r>
          </a:p>
          <a:p>
            <a:r>
              <a:rPr lang="de-DE" sz="800" dirty="0"/>
              <a:t>[8] https://pixabay.com/de/vectors/computer-bildschirm-schreibtisch-pc-303130/</a:t>
            </a:r>
          </a:p>
        </p:txBody>
      </p:sp>
    </p:spTree>
    <p:extLst>
      <p:ext uri="{BB962C8B-B14F-4D97-AF65-F5344CB8AC3E}">
        <p14:creationId xmlns:p14="http://schemas.microsoft.com/office/powerpoint/2010/main" val="1873346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42F78B-A3D9-47B6-AA6F-923F5276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Software Entwicklung im Team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BF61E75-5DE5-4439-BEDC-899C64F3B9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9941" b="10779"/>
          <a:stretch/>
        </p:blipFill>
        <p:spPr>
          <a:xfrm>
            <a:off x="4043584" y="3305261"/>
            <a:ext cx="4119751" cy="2449587"/>
          </a:xfr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16E5770E-C6F8-4AA4-BF60-72B23EEBA7CE}"/>
              </a:ext>
            </a:extLst>
          </p:cNvPr>
          <p:cNvSpPr txBox="1">
            <a:spLocks/>
          </p:cNvSpPr>
          <p:nvPr/>
        </p:nvSpPr>
        <p:spPr>
          <a:xfrm>
            <a:off x="1341546" y="1608051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ctr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DD1C68E-8051-422D-93DA-22CB8FF9FD06}"/>
              </a:ext>
            </a:extLst>
          </p:cNvPr>
          <p:cNvSpPr txBox="1">
            <a:spLocks/>
          </p:cNvSpPr>
          <p:nvPr/>
        </p:nvSpPr>
        <p:spPr>
          <a:xfrm>
            <a:off x="1336431" y="1378990"/>
            <a:ext cx="9523828" cy="19262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Wachsende Anforderungen 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von Kunden an Software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von Entwicklern an verwendete Werkzeuge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Wichtigkeit von effizienter Versionsverwaltung wächst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2400" dirty="0"/>
          </a:p>
          <a:p>
            <a:r>
              <a:rPr lang="de-DE" sz="2400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992026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558FC8-1569-4014-B356-78F1DC78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Wieso	   ? 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6EB979B6-F72C-40D3-8113-2B756A89F5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2433"/>
          <a:stretch/>
        </p:blipFill>
        <p:spPr>
          <a:xfrm>
            <a:off x="3745351" y="1742352"/>
            <a:ext cx="4409413" cy="3088951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626F955-6657-40AD-8A42-0F5374593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1451" y="600658"/>
            <a:ext cx="967782" cy="404058"/>
          </a:xfrm>
          <a:prstGeom prst="rect">
            <a:avLst/>
          </a:prstGeom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846A98C8-A08B-45B1-A65B-D2656E3E41F4}"/>
              </a:ext>
            </a:extLst>
          </p:cNvPr>
          <p:cNvSpPr txBox="1">
            <a:spLocks/>
          </p:cNvSpPr>
          <p:nvPr/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2000" dirty="0"/>
              <a:t>Open Hub: Verteilung der Versionskontrollen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6F4563AE-19B4-4E5A-AEBB-E5B1F3180994}"/>
              </a:ext>
            </a:extLst>
          </p:cNvPr>
          <p:cNvSpPr txBox="1">
            <a:spLocks/>
          </p:cNvSpPr>
          <p:nvPr/>
        </p:nvSpPr>
        <p:spPr>
          <a:xfrm>
            <a:off x="1488831" y="4831303"/>
            <a:ext cx="9523828" cy="162977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Fehlende ausführliche Behandlung im Laufe des Studiums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Erweiterung des persönlichen Portfolios</a:t>
            </a:r>
          </a:p>
          <a:p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35BE0D0-9F76-40A9-86B2-C21170CA4E27}"/>
              </a:ext>
            </a:extLst>
          </p:cNvPr>
          <p:cNvSpPr txBox="1"/>
          <p:nvPr/>
        </p:nvSpPr>
        <p:spPr>
          <a:xfrm>
            <a:off x="5525402" y="4602368"/>
            <a:ext cx="192353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Stand: 2019-12</a:t>
            </a:r>
          </a:p>
        </p:txBody>
      </p:sp>
    </p:spTree>
    <p:extLst>
      <p:ext uri="{BB962C8B-B14F-4D97-AF65-F5344CB8AC3E}">
        <p14:creationId xmlns:p14="http://schemas.microsoft.com/office/powerpoint/2010/main" val="2048251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3DD13-D061-49BF-A875-D97D9C39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der Projektarbeit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91F23B-36B3-48D8-8B20-3DC2396F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Verständliche Aufarbeitung von </a:t>
            </a:r>
            <a:r>
              <a:rPr lang="de-DE" dirty="0" err="1"/>
              <a:t>git</a:t>
            </a:r>
            <a:r>
              <a:rPr lang="de-DE" dirty="0"/>
              <a:t> zur Erstellung von: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Visuellem Material zur Erklärung</a:t>
            </a:r>
            <a:endParaRPr lang="de-DE" dirty="0"/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Dokumentation eines Tutorials mit Fokus auf die Kommandozeile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9425565-0D77-4F21-A721-801E4D916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8368" y="3655501"/>
            <a:ext cx="1506523" cy="150652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EED321D-FBEF-47CE-8A51-A1870A9317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34138" y="3655502"/>
            <a:ext cx="1506523" cy="150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617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F097B-DE38-4F23-A964-9748E27CC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Reizüberflutung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07D0ED-6EAC-4A73-BFC5-5DCDE35D1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Zahlreiche Hosting Services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Unzählige grafische Oberflächen</a:t>
            </a:r>
          </a:p>
          <a:p>
            <a:r>
              <a:rPr lang="de-DE" dirty="0"/>
              <a:t>Ziele der Dokumentation: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Vermittlung </a:t>
            </a:r>
            <a:r>
              <a:rPr lang="de-DE" sz="2200"/>
              <a:t>der Grundlagen</a:t>
            </a:r>
            <a:endParaRPr lang="de-DE" sz="2200" dirty="0"/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Langfristig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Einheitlich</a:t>
            </a:r>
          </a:p>
          <a:p>
            <a:r>
              <a:rPr lang="de-DE" dirty="0"/>
              <a:t>Schlussfolgerung: Ausarbeitung anhand der Kommandozeile</a:t>
            </a:r>
          </a:p>
          <a:p>
            <a:r>
              <a:rPr lang="de-DE" dirty="0"/>
              <a:t>Problem: mehr als 140 Kommandos!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FC17F01-1439-4AD9-A88F-3EECEAE02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025" y="600658"/>
            <a:ext cx="967782" cy="404058"/>
          </a:xfrm>
          <a:prstGeom prst="rect">
            <a:avLst/>
          </a:prstGeom>
        </p:spPr>
      </p:pic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3D57DD3-3C71-4DD1-A602-F0A3E634D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4" r="2761" b="53809"/>
          <a:stretch/>
        </p:blipFill>
        <p:spPr>
          <a:xfrm>
            <a:off x="5757775" y="1294963"/>
            <a:ext cx="6129425" cy="5501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8A44119-37DF-4B19-AAAD-543796F0FD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175" t="80052" r="37223"/>
          <a:stretch/>
        </p:blipFill>
        <p:spPr>
          <a:xfrm>
            <a:off x="6771655" y="1929135"/>
            <a:ext cx="4752807" cy="402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520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</p:spPr>
        <p:txBody>
          <a:bodyPr>
            <a:normAutofit/>
          </a:bodyPr>
          <a:lstStyle/>
          <a:p>
            <a:r>
              <a:rPr lang="de-DE" dirty="0"/>
              <a:t>Eingrenzung des Umfangs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Festlegung der Schwerpunkte der Ausarbeitung</a:t>
            </a:r>
          </a:p>
          <a:p>
            <a:endParaRPr lang="de-DE" dirty="0"/>
          </a:p>
          <a:p>
            <a:r>
              <a:rPr lang="de-DE" dirty="0"/>
              <a:t>Schwerpunkte von Versionsverwaltungen: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Strukturierung - übersichtliche Abgrenzung einzelner Stände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Parallelität - nicht lineare Entwicklung im Team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Nachweisbarkeit - detaillierte Nachverfolgung von Änderungen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Wartbarkeit - Kennzeichnung und Sprung zu alten Ständen</a:t>
            </a:r>
          </a:p>
        </p:txBody>
      </p:sp>
      <p:sp>
        <p:nvSpPr>
          <p:cNvPr id="4" name="Pfeil: nach rechts 3">
            <a:extLst>
              <a:ext uri="{FF2B5EF4-FFF2-40B4-BE49-F238E27FC236}">
                <a16:creationId xmlns:a16="http://schemas.microsoft.com/office/drawing/2014/main" id="{22FC10F8-16EB-40E5-B403-7B02B6C09DFA}"/>
              </a:ext>
            </a:extLst>
          </p:cNvPr>
          <p:cNvSpPr/>
          <p:nvPr/>
        </p:nvSpPr>
        <p:spPr>
          <a:xfrm rot="5400000">
            <a:off x="3157456" y="1942054"/>
            <a:ext cx="409069" cy="236885"/>
          </a:xfrm>
          <a:prstGeom prst="right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533EA3FC-2393-4686-932B-1643DB58BD23}"/>
              </a:ext>
            </a:extLst>
          </p:cNvPr>
          <p:cNvGrpSpPr/>
          <p:nvPr/>
        </p:nvGrpSpPr>
        <p:grpSpPr>
          <a:xfrm>
            <a:off x="8412865" y="759615"/>
            <a:ext cx="2065413" cy="1950098"/>
            <a:chOff x="8991363" y="880913"/>
            <a:chExt cx="2065413" cy="1950098"/>
          </a:xfrm>
        </p:grpSpPr>
        <p:sp>
          <p:nvSpPr>
            <p:cNvPr id="6" name="Flussdiagramm: Verbinder 5">
              <a:extLst>
                <a:ext uri="{FF2B5EF4-FFF2-40B4-BE49-F238E27FC236}">
                  <a16:creationId xmlns:a16="http://schemas.microsoft.com/office/drawing/2014/main" id="{047D56C2-FA2B-4053-96C6-FE48C848C106}"/>
                </a:ext>
              </a:extLst>
            </p:cNvPr>
            <p:cNvSpPr/>
            <p:nvPr/>
          </p:nvSpPr>
          <p:spPr>
            <a:xfrm>
              <a:off x="8991363" y="880913"/>
              <a:ext cx="2065413" cy="1950098"/>
            </a:xfrm>
            <a:prstGeom prst="flowChartConnector">
              <a:avLst/>
            </a:prstGeom>
            <a:solidFill>
              <a:schemeClr val="bg2">
                <a:lumMod val="95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lussdiagramm: Verbinder 4">
              <a:extLst>
                <a:ext uri="{FF2B5EF4-FFF2-40B4-BE49-F238E27FC236}">
                  <a16:creationId xmlns:a16="http://schemas.microsoft.com/office/drawing/2014/main" id="{8E4B4DE2-C328-45BA-9752-10D976B3D3FE}"/>
                </a:ext>
              </a:extLst>
            </p:cNvPr>
            <p:cNvSpPr/>
            <p:nvPr/>
          </p:nvSpPr>
          <p:spPr>
            <a:xfrm>
              <a:off x="9104637" y="1430184"/>
              <a:ext cx="1184988" cy="1091682"/>
            </a:xfrm>
            <a:prstGeom prst="flowChartConnector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79F7AEC4-6E28-4BF1-A506-67AE8A206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30746" y="1074823"/>
              <a:ext cx="851145" cy="355361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C35BE197-B46A-4353-A5A8-B7542A172C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29625" y="1652548"/>
              <a:ext cx="646954" cy="646954"/>
            </a:xfrm>
            <a:prstGeom prst="rect">
              <a:avLst/>
            </a:prstGeom>
          </p:spPr>
        </p:pic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EB45F7A8-20AE-49C9-A58E-3AD40D2E5ED7}"/>
              </a:ext>
            </a:extLst>
          </p:cNvPr>
          <p:cNvSpPr txBox="1"/>
          <p:nvPr/>
        </p:nvSpPr>
        <p:spPr>
          <a:xfrm>
            <a:off x="3480433" y="1854727"/>
            <a:ext cx="1156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anhand</a:t>
            </a:r>
          </a:p>
        </p:txBody>
      </p:sp>
    </p:spTree>
    <p:extLst>
      <p:ext uri="{BB962C8B-B14F-4D97-AF65-F5344CB8AC3E}">
        <p14:creationId xmlns:p14="http://schemas.microsoft.com/office/powerpoint/2010/main" val="463410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4DB3B-5706-4E18-90FC-61E63DA6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</p:spPr>
        <p:txBody>
          <a:bodyPr/>
          <a:lstStyle/>
          <a:p>
            <a:r>
              <a:rPr lang="de-DE" dirty="0"/>
              <a:t>Strukturierung in 		? Projektarchiv!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0AF64-2F85-4317-8D63-1FA593F45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8041" y="1378990"/>
            <a:ext cx="10433323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Speicherort für alles        Ordnerstruktur ist die Projektstruktur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dezentrale Versionsverwaltung</a:t>
            </a:r>
            <a:r>
              <a:rPr lang="de-DE"/>
              <a:t>, jeder </a:t>
            </a:r>
            <a:r>
              <a:rPr lang="de-DE" dirty="0"/>
              <a:t>besitzt das komplette Archiv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Aneinanderreihen von Änderungen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Punkt entspricht einem Schnappschuss des gesamten Projekts (Commit)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Commit ist eine Baseline</a:t>
            </a:r>
          </a:p>
        </p:txBody>
      </p:sp>
      <p:pic>
        <p:nvPicPr>
          <p:cNvPr id="7" name="Grafik 6" descr="Ein Bild, das Objekt, Licht enthält.&#10;&#10;Automatisch generierte Beschreibung">
            <a:extLst>
              <a:ext uri="{FF2B5EF4-FFF2-40B4-BE49-F238E27FC236}">
                <a16:creationId xmlns:a16="http://schemas.microsoft.com/office/drawing/2014/main" id="{EE422300-E2D7-4F50-A9C7-462D63F19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002567" y="1727643"/>
            <a:ext cx="3390900" cy="5867400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58EB409D-F030-42A3-B199-F3A0B2EF4A02}"/>
              </a:ext>
            </a:extLst>
          </p:cNvPr>
          <p:cNvCxnSpPr>
            <a:cxnSpLocks/>
          </p:cNvCxnSpPr>
          <p:nvPr/>
        </p:nvCxnSpPr>
        <p:spPr>
          <a:xfrm>
            <a:off x="2992624" y="3872204"/>
            <a:ext cx="748866" cy="62429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B8C43523-97BF-42CA-A217-BC208A07F8CE}"/>
              </a:ext>
            </a:extLst>
          </p:cNvPr>
          <p:cNvSpPr/>
          <p:nvPr/>
        </p:nvSpPr>
        <p:spPr>
          <a:xfrm>
            <a:off x="4287407" y="1467478"/>
            <a:ext cx="353420" cy="243333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F103D4C-DB6D-4F16-ADED-B8CE21C6FFA2}"/>
              </a:ext>
            </a:extLst>
          </p:cNvPr>
          <p:cNvSpPr txBox="1"/>
          <p:nvPr/>
        </p:nvSpPr>
        <p:spPr>
          <a:xfrm>
            <a:off x="3902119" y="5599475"/>
            <a:ext cx="3591797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Visuelle Darstellung eines Projektarchivs im zeitlichen Verlauf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C9C3104-C1DE-444B-81AA-BD145E587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70" y="600658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163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FBEB5-1D5A-408B-BD3E-E3E43D92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970" y="600658"/>
            <a:ext cx="9528944" cy="549271"/>
          </a:xfrm>
        </p:spPr>
        <p:txBody>
          <a:bodyPr/>
          <a:lstStyle/>
          <a:p>
            <a:r>
              <a:rPr lang="de-DE" dirty="0"/>
              <a:t>Parallelität in 	    ? Zweige (</a:t>
            </a:r>
            <a:r>
              <a:rPr lang="de-DE" dirty="0" err="1"/>
              <a:t>Branches</a:t>
            </a:r>
            <a:r>
              <a:rPr lang="de-DE" dirty="0"/>
              <a:t>)!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E44ED1-4DFA-41FE-8B6B-7285FBEB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37100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Unterteilung von Kunden / Teams / Themen / Ansätzen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Spielwiese für neue Ideen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Zeitreisen leicht gemacht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dirty="0"/>
              <a:t> </a:t>
            </a:r>
            <a:r>
              <a:rPr lang="de-DE" sz="2200" dirty="0"/>
              <a:t>Weiterentwicklung an jedem Stand schnell und isoliert möglich</a:t>
            </a:r>
          </a:p>
        </p:txBody>
      </p:sp>
      <p:pic>
        <p:nvPicPr>
          <p:cNvPr id="2050" name="Picture 2" descr="https://media.discordapp.net/attachments/376001619076186112/658003256705941554/Unbenannt.PNG?width=441&amp;height=134">
            <a:extLst>
              <a:ext uri="{FF2B5EF4-FFF2-40B4-BE49-F238E27FC236}">
                <a16:creationId xmlns:a16="http://schemas.microsoft.com/office/drawing/2014/main" id="{974F39DD-56E7-44EA-90E4-76BA676F9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420" y="3467810"/>
            <a:ext cx="5541553" cy="168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8B06CFF3-AFD5-4830-92F6-1A562DABF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728606"/>
              </p:ext>
            </p:extLst>
          </p:nvPr>
        </p:nvGraphicFramePr>
        <p:xfrm>
          <a:off x="6976307" y="3517710"/>
          <a:ext cx="2150915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50915">
                  <a:extLst>
                    <a:ext uri="{9D8B030D-6E8A-4147-A177-3AD203B41FA5}">
                      <a16:colId xmlns:a16="http://schemas.microsoft.com/office/drawing/2014/main" val="12511087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Änderungszweig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33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Hauptzweig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540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Entwicklungszweig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428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Themenzweig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7233850"/>
                  </a:ext>
                </a:extLst>
              </a:tr>
            </a:tbl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F9082D7F-5280-4EB1-B483-BABE59D11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7578" y="609047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45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ED8A3-6376-49CE-82E9-C0C916A9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Änderungen Zusammenführen! Wie?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7E7841-13EB-4D8E-A95B-341245709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470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Drei-Wege-</a:t>
            </a:r>
            <a:r>
              <a:rPr lang="de-DE" dirty="0" err="1"/>
              <a:t>Merge</a:t>
            </a:r>
            <a:r>
              <a:rPr lang="de-DE" dirty="0"/>
              <a:t>	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zwei Zweige (automatisch)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Konflikte benötigen manuelle Korrektur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52366A9-9041-4856-BEFF-D96084995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65"/>
          <a:stretch/>
        </p:blipFill>
        <p:spPr>
          <a:xfrm rot="5400000">
            <a:off x="6912193" y="2253216"/>
            <a:ext cx="4620032" cy="2208548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17475599-AAF0-4913-B37F-AC16D5552D13}"/>
              </a:ext>
            </a:extLst>
          </p:cNvPr>
          <p:cNvGrpSpPr/>
          <p:nvPr/>
        </p:nvGrpSpPr>
        <p:grpSpPr>
          <a:xfrm rot="5400000">
            <a:off x="7244243" y="3010085"/>
            <a:ext cx="4390894" cy="694810"/>
            <a:chOff x="5843263" y="1076696"/>
            <a:chExt cx="4390894" cy="694810"/>
          </a:xfrm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211AD333-06D2-49F6-8FF9-583455678F07}"/>
                </a:ext>
              </a:extLst>
            </p:cNvPr>
            <p:cNvSpPr/>
            <p:nvPr/>
          </p:nvSpPr>
          <p:spPr>
            <a:xfrm>
              <a:off x="8599804" y="1076696"/>
              <a:ext cx="251613" cy="257904"/>
            </a:xfrm>
            <a:prstGeom prst="ellipse">
              <a:avLst/>
            </a:prstGeom>
            <a:solidFill>
              <a:srgbClr val="5B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66CE9E4-CE74-414E-99E9-E206DF9B9DDD}"/>
                </a:ext>
              </a:extLst>
            </p:cNvPr>
            <p:cNvSpPr/>
            <p:nvPr/>
          </p:nvSpPr>
          <p:spPr>
            <a:xfrm>
              <a:off x="9290213" y="1513556"/>
              <a:ext cx="251613" cy="257904"/>
            </a:xfrm>
            <a:prstGeom prst="ellipse">
              <a:avLst/>
            </a:prstGeom>
            <a:solidFill>
              <a:srgbClr val="70AD4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6A981C0-9A50-40AA-9314-FA2CAA7FA556}"/>
                </a:ext>
              </a:extLst>
            </p:cNvPr>
            <p:cNvSpPr/>
            <p:nvPr/>
          </p:nvSpPr>
          <p:spPr>
            <a:xfrm>
              <a:off x="5843263" y="1513602"/>
              <a:ext cx="251613" cy="257904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56624B32-1F01-4637-98DC-CF19F641F849}"/>
                </a:ext>
              </a:extLst>
            </p:cNvPr>
            <p:cNvSpPr/>
            <p:nvPr/>
          </p:nvSpPr>
          <p:spPr>
            <a:xfrm>
              <a:off x="9982544" y="1513556"/>
              <a:ext cx="251613" cy="257904"/>
            </a:xfrm>
            <a:prstGeom prst="ellipse">
              <a:avLst/>
            </a:prstGeom>
            <a:solidFill>
              <a:srgbClr val="ED7D3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5D1FEE72-70E6-45A3-AB22-403A92D9D0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269307"/>
              </p:ext>
            </p:extLst>
          </p:nvPr>
        </p:nvGraphicFramePr>
        <p:xfrm>
          <a:off x="5630109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Datei – Zweig 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hello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");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10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AD2C45FA-C467-4A07-A4D5-6C790E3520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398911"/>
              </p:ext>
            </p:extLst>
          </p:nvPr>
        </p:nvGraphicFramePr>
        <p:xfrm>
          <a:off x="3529374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Vorfahre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Print("bye");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5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F9C4B845-B89A-4280-ABB8-A10C90560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985783"/>
              </p:ext>
            </p:extLst>
          </p:nvPr>
        </p:nvGraphicFramePr>
        <p:xfrm>
          <a:off x="1330404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Datei – Zweig 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Print("bye");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20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result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);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4" name="Tabelle 13">
            <a:extLst>
              <a:ext uri="{FF2B5EF4-FFF2-40B4-BE49-F238E27FC236}">
                <a16:creationId xmlns:a16="http://schemas.microsoft.com/office/drawing/2014/main" id="{4CFB22C1-C749-4BD6-B353-4F8DA4899E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659675"/>
              </p:ext>
            </p:extLst>
          </p:nvPr>
        </p:nvGraphicFramePr>
        <p:xfrm>
          <a:off x="3529374" y="4593827"/>
          <a:ext cx="1910113" cy="1483360"/>
        </p:xfrm>
        <a:graphic>
          <a:graphicData uri="http://schemas.openxmlformats.org/drawingml/2006/table">
            <a:tbl>
              <a:tblPr firstRow="1" bandRow="1">
                <a:solidFill>
                  <a:schemeClr val="tx1"/>
                </a:solidFill>
                <a:tableStyleId>{21E4AEA4-8DFA-4A89-87EB-49C32662AFE0}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 err="1"/>
                        <a:t>Merge</a:t>
                      </a:r>
                      <a:r>
                        <a:rPr lang="de-DE" dirty="0"/>
                        <a:t>-Ergebnis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hello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");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20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result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);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sp>
        <p:nvSpPr>
          <p:cNvPr id="16" name="Rechteck 15">
            <a:extLst>
              <a:ext uri="{FF2B5EF4-FFF2-40B4-BE49-F238E27FC236}">
                <a16:creationId xmlns:a16="http://schemas.microsoft.com/office/drawing/2014/main" id="{EEA60C20-C1C4-48A6-AA6F-48BCB5F8BDBC}"/>
              </a:ext>
            </a:extLst>
          </p:cNvPr>
          <p:cNvSpPr/>
          <p:nvPr/>
        </p:nvSpPr>
        <p:spPr>
          <a:xfrm>
            <a:off x="1249961" y="3724712"/>
            <a:ext cx="6350159" cy="29361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D2F0EC4-5079-4A88-A4DF-CFC92C20FDD5}"/>
              </a:ext>
            </a:extLst>
          </p:cNvPr>
          <p:cNvSpPr txBox="1"/>
          <p:nvPr/>
        </p:nvSpPr>
        <p:spPr>
          <a:xfrm>
            <a:off x="7730845" y="3708273"/>
            <a:ext cx="774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rgbClr val="FF0000"/>
                </a:solidFill>
              </a:rPr>
              <a:t>Konflikt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9EF7601-62D9-4DBA-92F9-506B3BCE632D}"/>
              </a:ext>
            </a:extLst>
          </p:cNvPr>
          <p:cNvCxnSpPr>
            <a:cxnSpLocks/>
          </p:cNvCxnSpPr>
          <p:nvPr/>
        </p:nvCxnSpPr>
        <p:spPr>
          <a:xfrm>
            <a:off x="10865374" y="1149929"/>
            <a:ext cx="0" cy="43908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228CCFEA-2A97-4294-BAEF-240A8F6D3A52}"/>
              </a:ext>
            </a:extLst>
          </p:cNvPr>
          <p:cNvSpPr txBox="1"/>
          <p:nvPr/>
        </p:nvSpPr>
        <p:spPr>
          <a:xfrm>
            <a:off x="10948730" y="1113179"/>
            <a:ext cx="1110826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Zeitlicher Verlauf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104D616B-DEA1-4B30-A132-7700D9D3B647}"/>
              </a:ext>
            </a:extLst>
          </p:cNvPr>
          <p:cNvSpPr txBox="1"/>
          <p:nvPr/>
        </p:nvSpPr>
        <p:spPr>
          <a:xfrm>
            <a:off x="8117935" y="1113179"/>
            <a:ext cx="1110826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Vorfahre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375C6698-C8AA-4241-A15D-BD923F0883A6}"/>
              </a:ext>
            </a:extLst>
          </p:cNvPr>
          <p:cNvSpPr txBox="1"/>
          <p:nvPr/>
        </p:nvSpPr>
        <p:spPr>
          <a:xfrm>
            <a:off x="8058816" y="5268127"/>
            <a:ext cx="1110826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Ergebnis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292C6EA-EE1C-403F-90A2-A760D30267E5}"/>
              </a:ext>
            </a:extLst>
          </p:cNvPr>
          <p:cNvSpPr txBox="1"/>
          <p:nvPr/>
        </p:nvSpPr>
        <p:spPr>
          <a:xfrm>
            <a:off x="1400147" y="5350645"/>
            <a:ext cx="2036803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Manuell ausgewählt</a:t>
            </a:r>
          </a:p>
        </p:txBody>
      </p:sp>
      <p:sp>
        <p:nvSpPr>
          <p:cNvPr id="26" name="Geschweifte Klammer links 25">
            <a:extLst>
              <a:ext uri="{FF2B5EF4-FFF2-40B4-BE49-F238E27FC236}">
                <a16:creationId xmlns:a16="http://schemas.microsoft.com/office/drawing/2014/main" id="{1F46EE74-1298-4BAB-8897-31E4347E80A1}"/>
              </a:ext>
            </a:extLst>
          </p:cNvPr>
          <p:cNvSpPr/>
          <p:nvPr/>
        </p:nvSpPr>
        <p:spPr>
          <a:xfrm>
            <a:off x="3381159" y="5351910"/>
            <a:ext cx="130986" cy="336118"/>
          </a:xfrm>
          <a:prstGeom prst="lef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7986B68-1BBA-43EF-9BB9-55B868B5D0DB}"/>
              </a:ext>
            </a:extLst>
          </p:cNvPr>
          <p:cNvSpPr txBox="1"/>
          <p:nvPr/>
        </p:nvSpPr>
        <p:spPr>
          <a:xfrm>
            <a:off x="8058817" y="4566741"/>
            <a:ext cx="102565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Zweig A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5687E65-9C82-4750-BE96-D6BEC742A716}"/>
              </a:ext>
            </a:extLst>
          </p:cNvPr>
          <p:cNvSpPr txBox="1"/>
          <p:nvPr/>
        </p:nvSpPr>
        <p:spPr>
          <a:xfrm>
            <a:off x="9861330" y="3859269"/>
            <a:ext cx="1087400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Zweig B</a:t>
            </a:r>
          </a:p>
        </p:txBody>
      </p:sp>
    </p:spTree>
    <p:extLst>
      <p:ext uri="{BB962C8B-B14F-4D97-AF65-F5344CB8AC3E}">
        <p14:creationId xmlns:p14="http://schemas.microsoft.com/office/powerpoint/2010/main" val="2641991090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Hochschule Pforzheim">
      <a:dk1>
        <a:srgbClr val="626254"/>
      </a:dk1>
      <a:lt1>
        <a:srgbClr val="FFFFFF"/>
      </a:lt1>
      <a:dk2>
        <a:srgbClr val="F5BC25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687</Words>
  <Application>Microsoft Office PowerPoint</Application>
  <PresentationFormat>Breitbild</PresentationFormat>
  <Paragraphs>156</Paragraphs>
  <Slides>14</Slides>
  <Notes>6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14</vt:i4>
      </vt:variant>
    </vt:vector>
  </HeadingPairs>
  <TitlesOfParts>
    <vt:vector size="21" baseType="lpstr">
      <vt:lpstr>Arial</vt:lpstr>
      <vt:lpstr>Calibri</vt:lpstr>
      <vt:lpstr>Consolas</vt:lpstr>
      <vt:lpstr>Symbol</vt:lpstr>
      <vt:lpstr>Wingdings</vt:lpstr>
      <vt:lpstr>Inhalt</vt:lpstr>
      <vt:lpstr>Titel grau</vt:lpstr>
      <vt:lpstr>PowerPoint-Präsentation</vt:lpstr>
      <vt:lpstr>Software Entwicklung im Team</vt:lpstr>
      <vt:lpstr>Wieso    ? </vt:lpstr>
      <vt:lpstr>Ziel der Projektarbeit</vt:lpstr>
      <vt:lpstr>Reizüberflutung </vt:lpstr>
      <vt:lpstr>Eingrenzung des Umfangs</vt:lpstr>
      <vt:lpstr>Strukturierung in   ? Projektarchiv!</vt:lpstr>
      <vt:lpstr>Parallelität in      ? Zweige (Branches)!</vt:lpstr>
      <vt:lpstr>Änderungen Zusammenführen! Wie?</vt:lpstr>
      <vt:lpstr>„Ich hab das schon behoben?!“ – Parallelität in </vt:lpstr>
      <vt:lpstr>„Seit wann gibt es diese Funktion?“ – Nachweisbarkeit in </vt:lpstr>
      <vt:lpstr>Wartbarkeit in       ? </vt:lpstr>
      <vt:lpstr>Inhalte der Ausarbeitung</vt:lpstr>
      <vt:lpstr>Bilderquellen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Lennart Kaussen</cp:lastModifiedBy>
  <cp:revision>177</cp:revision>
  <cp:lastPrinted>2017-06-26T12:51:52Z</cp:lastPrinted>
  <dcterms:created xsi:type="dcterms:W3CDTF">2018-10-18T12:34:26Z</dcterms:created>
  <dcterms:modified xsi:type="dcterms:W3CDTF">2020-01-12T19:24:58Z</dcterms:modified>
</cp:coreProperties>
</file>

<file path=docProps/thumbnail.jpeg>
</file>